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4.xml.rels" ContentType="application/vnd.openxmlformats-package.relationships+xml"/>
  <Override PartName="/ppt/notesSlides/notesSlide4.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jpeg" ContentType="image/jpeg"/>
  <Override PartName="/ppt/media/image1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4.png" ContentType="image/png"/>
  <Override PartName="/ppt/media/image5.png" ContentType="image/png"/>
  <Override PartName="/ppt/media/image10.png" ContentType="image/png"/>
  <Override PartName="/ppt/media/image2.png" ContentType="image/png"/>
  <Override PartName="/ppt/media/image3.jpeg" ContentType="image/jpeg"/>
  <Override PartName="/ppt/media/image15.png" ContentType="image/png"/>
  <Override PartName="/ppt/media/image4.png" ContentType="image/png"/>
  <Override PartName="/ppt/media/image6.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IE" sz="4400" spc="-1" strike="noStrike">
                <a:latin typeface="Arial"/>
              </a:rPr>
              <a:t>Click to move the slide</a:t>
            </a:r>
            <a:endParaRPr b="0" lang="en-IE" sz="4400" spc="-1" strike="noStrike">
              <a:latin typeface="Arial"/>
            </a:endParaRPr>
          </a:p>
        </p:txBody>
      </p:sp>
      <p:sp>
        <p:nvSpPr>
          <p:cNvPr id="79" name="PlaceHolder 2"/>
          <p:cNvSpPr>
            <a:spLocks noGrp="1"/>
          </p:cNvSpPr>
          <p:nvPr>
            <p:ph type="body"/>
          </p:nvPr>
        </p:nvSpPr>
        <p:spPr>
          <a:xfrm>
            <a:off x="777240" y="4777560"/>
            <a:ext cx="6217560" cy="4525920"/>
          </a:xfrm>
          <a:prstGeom prst="rect">
            <a:avLst/>
          </a:prstGeom>
        </p:spPr>
        <p:txBody>
          <a:bodyPr lIns="0" rIns="0" tIns="0" bIns="0">
            <a:noAutofit/>
          </a:bodyPr>
          <a:p>
            <a:r>
              <a:rPr b="0" lang="en-IE" sz="2000" spc="-1" strike="noStrike">
                <a:latin typeface="Arial"/>
              </a:rPr>
              <a:t>Click to edit the notes format</a:t>
            </a:r>
            <a:endParaRPr b="0" lang="en-IE" sz="2000" spc="-1" strike="noStrike">
              <a:latin typeface="Arial"/>
            </a:endParaRPr>
          </a:p>
        </p:txBody>
      </p:sp>
      <p:sp>
        <p:nvSpPr>
          <p:cNvPr id="80" name="PlaceHolder 3"/>
          <p:cNvSpPr>
            <a:spLocks noGrp="1"/>
          </p:cNvSpPr>
          <p:nvPr>
            <p:ph type="hdr"/>
          </p:nvPr>
        </p:nvSpPr>
        <p:spPr>
          <a:xfrm>
            <a:off x="0" y="0"/>
            <a:ext cx="3372840" cy="502560"/>
          </a:xfrm>
          <a:prstGeom prst="rect">
            <a:avLst/>
          </a:prstGeom>
        </p:spPr>
        <p:txBody>
          <a:bodyPr lIns="0" rIns="0" tIns="0" bIns="0">
            <a:noAutofit/>
          </a:bodyPr>
          <a:p>
            <a:r>
              <a:rPr b="0" lang="en-IE" sz="1400" spc="-1" strike="noStrike">
                <a:latin typeface="Times New Roman"/>
              </a:rPr>
              <a:t>&lt;header&gt;</a:t>
            </a:r>
            <a:endParaRPr b="0" lang="en-IE" sz="1400" spc="-1" strike="noStrike">
              <a:latin typeface="Times New Roman"/>
            </a:endParaRPr>
          </a:p>
        </p:txBody>
      </p:sp>
      <p:sp>
        <p:nvSpPr>
          <p:cNvPr id="81" name="PlaceHolder 4"/>
          <p:cNvSpPr>
            <a:spLocks noGrp="1"/>
          </p:cNvSpPr>
          <p:nvPr>
            <p:ph type="dt"/>
          </p:nvPr>
        </p:nvSpPr>
        <p:spPr>
          <a:xfrm>
            <a:off x="4399200" y="0"/>
            <a:ext cx="3372840" cy="502560"/>
          </a:xfrm>
          <a:prstGeom prst="rect">
            <a:avLst/>
          </a:prstGeom>
        </p:spPr>
        <p:txBody>
          <a:bodyPr lIns="0" rIns="0" tIns="0" bIns="0">
            <a:noAutofit/>
          </a:bodyPr>
          <a:p>
            <a:pPr algn="r"/>
            <a:r>
              <a:rPr b="0" lang="en-IE" sz="1400" spc="-1" strike="noStrike">
                <a:latin typeface="Times New Roman"/>
              </a:rPr>
              <a:t>&lt;date/time&gt;</a:t>
            </a:r>
            <a:endParaRPr b="0" lang="en-IE" sz="1400" spc="-1" strike="noStrike">
              <a:latin typeface="Times New Roman"/>
            </a:endParaRPr>
          </a:p>
        </p:txBody>
      </p:sp>
      <p:sp>
        <p:nvSpPr>
          <p:cNvPr id="82" name="PlaceHolder 5"/>
          <p:cNvSpPr>
            <a:spLocks noGrp="1"/>
          </p:cNvSpPr>
          <p:nvPr>
            <p:ph type="ftr"/>
          </p:nvPr>
        </p:nvSpPr>
        <p:spPr>
          <a:xfrm>
            <a:off x="0" y="9555480"/>
            <a:ext cx="3372840" cy="502560"/>
          </a:xfrm>
          <a:prstGeom prst="rect">
            <a:avLst/>
          </a:prstGeom>
        </p:spPr>
        <p:txBody>
          <a:bodyPr lIns="0" rIns="0" tIns="0" bIns="0" anchor="b">
            <a:noAutofit/>
          </a:bodyPr>
          <a:p>
            <a:r>
              <a:rPr b="0" lang="en-IE" sz="1400" spc="-1" strike="noStrike">
                <a:latin typeface="Times New Roman"/>
              </a:rPr>
              <a:t>&lt;footer&gt;</a:t>
            </a:r>
            <a:endParaRPr b="0" lang="en-IE" sz="1400" spc="-1" strike="noStrike">
              <a:latin typeface="Times New Roman"/>
            </a:endParaRPr>
          </a:p>
        </p:txBody>
      </p:sp>
      <p:sp>
        <p:nvSpPr>
          <p:cNvPr id="83"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AACCF1FF-BED0-46CA-87F6-592EC3277E14}" type="slidenum">
              <a:rPr b="0" lang="en-IE" sz="1400" spc="-1" strike="noStrike">
                <a:latin typeface="Times New Roman"/>
              </a:rPr>
              <a:t>&lt;number&gt;</a:t>
            </a:fld>
            <a:endParaRPr b="0" lang="en-IE"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sldImg"/>
          </p:nvPr>
        </p:nvSpPr>
        <p:spPr>
          <a:xfrm>
            <a:off x="685800" y="1143000"/>
            <a:ext cx="5483880" cy="3083760"/>
          </a:xfrm>
          <a:prstGeom prst="rect">
            <a:avLst/>
          </a:prstGeom>
        </p:spPr>
      </p:sp>
      <p:sp>
        <p:nvSpPr>
          <p:cNvPr id="123" name="PlaceHolder 2"/>
          <p:cNvSpPr>
            <a:spLocks noGrp="1"/>
          </p:cNvSpPr>
          <p:nvPr>
            <p:ph type="body"/>
          </p:nvPr>
        </p:nvSpPr>
        <p:spPr>
          <a:xfrm>
            <a:off x="685800" y="4400640"/>
            <a:ext cx="5483880" cy="3597840"/>
          </a:xfrm>
          <a:prstGeom prst="rect">
            <a:avLst/>
          </a:prstGeom>
        </p:spPr>
        <p:txBody>
          <a:bodyPr lIns="0" rIns="0" tIns="0" bIns="0">
            <a:noAutofit/>
          </a:bodyPr>
          <a:p>
            <a:pPr marL="216000" indent="-213840" algn="just">
              <a:lnSpc>
                <a:spcPct val="90000"/>
              </a:lnSpc>
              <a:spcBef>
                <a:spcPts val="1001"/>
              </a:spcBef>
              <a:tabLst>
                <a:tab algn="l" pos="0"/>
              </a:tabLst>
            </a:pPr>
            <a:r>
              <a:rPr b="0" lang="en-US" sz="2000" spc="-1" strike="noStrike">
                <a:latin typeface="Arial"/>
              </a:rPr>
              <a:t>Runge Kutta integrators in gradient descent field with learning rate computed in a suitable way (in the formula) converges to the optimal solution at the rate O(N^-2), which for Runge Kutta 4, that we implemented, is  O(N^-8/5).</a:t>
            </a:r>
            <a:endParaRPr b="0" lang="en-IE" sz="2000" spc="-1" strike="noStrike">
              <a:latin typeface="Arial"/>
            </a:endParaRPr>
          </a:p>
          <a:p>
            <a:pPr marL="216000" indent="-213840" algn="just">
              <a:lnSpc>
                <a:spcPct val="90000"/>
              </a:lnSpc>
              <a:spcBef>
                <a:spcPts val="1001"/>
              </a:spcBef>
              <a:tabLst>
                <a:tab algn="l" pos="0"/>
              </a:tabLst>
            </a:pPr>
            <a:r>
              <a:rPr b="0" lang="en-US" sz="2000" spc="-1" strike="noStrike">
                <a:latin typeface="Arial"/>
              </a:rPr>
              <a:t>This method introduces a new local flatness condition for the objective function, under which Runge-Kutta discretization obtains convergence rates even faster than O(N^-2), without requiring high-order integrators. In particular, if the objective is locally flat around a minimum, by using only gradient information we can obtain a convergence rate of O(-p), where p quantifies the degree of local flatness.</a:t>
            </a:r>
            <a:endParaRPr b="0" lang="en-IE" sz="2000" spc="-1" strike="noStrike">
              <a:latin typeface="Arial"/>
            </a:endParaRPr>
          </a:p>
          <a:p>
            <a:pPr marL="216000" indent="-213840">
              <a:lnSpc>
                <a:spcPct val="100000"/>
              </a:lnSpc>
              <a:tabLst>
                <a:tab algn="l" pos="0"/>
              </a:tabLst>
            </a:pPr>
            <a:endParaRPr b="0" lang="en-IE" sz="2000" spc="-1" strike="noStrike">
              <a:latin typeface="Arial"/>
            </a:endParaRPr>
          </a:p>
        </p:txBody>
      </p:sp>
      <p:sp>
        <p:nvSpPr>
          <p:cNvPr id="124" name="CustomShape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E2278EEE-C519-4753-AB4B-B56C2F0BBD5C}" type="slidenum">
              <a:rPr b="0" lang="en-US" sz="1200" spc="-1" strike="noStrike">
                <a:solidFill>
                  <a:srgbClr val="000000"/>
                </a:solidFill>
                <a:latin typeface="Times New Roman"/>
              </a:rPr>
              <a:t>&lt;number&gt;</a:t>
            </a:fld>
            <a:endParaRPr b="0" lang="en-IE"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2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E" sz="3200" spc="-1" strike="noStrike">
              <a:latin typeface="Arial"/>
            </a:endParaRPr>
          </a:p>
        </p:txBody>
      </p:sp>
      <p:sp>
        <p:nvSpPr>
          <p:cNvPr id="2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3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
        <p:nvSpPr>
          <p:cNvPr id="3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33" name="PlaceHolder 2"/>
          <p:cNvSpPr>
            <a:spLocks noGrp="1"/>
          </p:cNvSpPr>
          <p:nvPr>
            <p:ph type="body"/>
          </p:nvPr>
        </p:nvSpPr>
        <p:spPr>
          <a:xfrm>
            <a:off x="609480" y="1604520"/>
            <a:ext cx="3533040" cy="1896840"/>
          </a:xfrm>
          <a:prstGeom prst="rect">
            <a:avLst/>
          </a:prstGeom>
        </p:spPr>
        <p:txBody>
          <a:bodyPr lIns="0" rIns="0" tIns="0" bIns="0">
            <a:normAutofit/>
          </a:bodyPr>
          <a:p>
            <a:endParaRPr b="0" lang="en-IE" sz="3200" spc="-1" strike="noStrike">
              <a:latin typeface="Arial"/>
            </a:endParaRPr>
          </a:p>
        </p:txBody>
      </p:sp>
      <p:sp>
        <p:nvSpPr>
          <p:cNvPr id="3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E" sz="3200" spc="-1" strike="noStrike">
              <a:latin typeface="Arial"/>
            </a:endParaRPr>
          </a:p>
        </p:txBody>
      </p:sp>
      <p:sp>
        <p:nvSpPr>
          <p:cNvPr id="3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E" sz="3200" spc="-1" strike="noStrike">
              <a:latin typeface="Arial"/>
            </a:endParaRPr>
          </a:p>
        </p:txBody>
      </p:sp>
      <p:sp>
        <p:nvSpPr>
          <p:cNvPr id="36" name="PlaceHolder 5"/>
          <p:cNvSpPr>
            <a:spLocks noGrp="1"/>
          </p:cNvSpPr>
          <p:nvPr>
            <p:ph type="body"/>
          </p:nvPr>
        </p:nvSpPr>
        <p:spPr>
          <a:xfrm>
            <a:off x="609480" y="3682080"/>
            <a:ext cx="3533040" cy="1896840"/>
          </a:xfrm>
          <a:prstGeom prst="rect">
            <a:avLst/>
          </a:prstGeom>
        </p:spPr>
        <p:txBody>
          <a:bodyPr lIns="0" rIns="0" tIns="0" bIns="0">
            <a:normAutofit/>
          </a:bodyPr>
          <a:p>
            <a:endParaRPr b="0" lang="en-IE" sz="3200" spc="-1" strike="noStrike">
              <a:latin typeface="Arial"/>
            </a:endParaRPr>
          </a:p>
        </p:txBody>
      </p:sp>
      <p:sp>
        <p:nvSpPr>
          <p:cNvPr id="3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E" sz="3200" spc="-1" strike="noStrike">
              <a:latin typeface="Arial"/>
            </a:endParaRPr>
          </a:p>
        </p:txBody>
      </p:sp>
      <p:sp>
        <p:nvSpPr>
          <p:cNvPr id="3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4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E"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4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4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4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E"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5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5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
        <p:nvSpPr>
          <p:cNvPr id="5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E"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5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5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6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6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E" sz="3200" spc="-1" strike="noStrike">
              <a:latin typeface="Arial"/>
            </a:endParaRPr>
          </a:p>
        </p:txBody>
      </p:sp>
      <p:sp>
        <p:nvSpPr>
          <p:cNvPr id="6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
        <p:nvSpPr>
          <p:cNvPr id="7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7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E" sz="3200" spc="-1" strike="noStrike">
              <a:latin typeface="Arial"/>
            </a:endParaRPr>
          </a:p>
        </p:txBody>
      </p:sp>
      <p:sp>
        <p:nvSpPr>
          <p:cNvPr id="7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E" sz="3200" spc="-1" strike="noStrike">
              <a:latin typeface="Arial"/>
            </a:endParaRPr>
          </a:p>
        </p:txBody>
      </p:sp>
      <p:sp>
        <p:nvSpPr>
          <p:cNvPr id="7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E" sz="3200" spc="-1" strike="noStrike">
              <a:latin typeface="Arial"/>
            </a:endParaRPr>
          </a:p>
        </p:txBody>
      </p:sp>
      <p:sp>
        <p:nvSpPr>
          <p:cNvPr id="7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E" sz="3200" spc="-1" strike="noStrike">
              <a:latin typeface="Arial"/>
            </a:endParaRPr>
          </a:p>
        </p:txBody>
      </p:sp>
      <p:sp>
        <p:nvSpPr>
          <p:cNvPr id="7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E" sz="3200" spc="-1" strike="noStrike">
              <a:latin typeface="Arial"/>
            </a:endParaRPr>
          </a:p>
        </p:txBody>
      </p:sp>
      <p:sp>
        <p:nvSpPr>
          <p:cNvPr id="7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E"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1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
        <p:nvSpPr>
          <p:cNvPr id="1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1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2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Picture 6" descr="Celestia-R1---OverlayTitleHD.png"/>
          <p:cNvPicPr/>
          <p:nvPr/>
        </p:nvPicPr>
        <p:blipFill>
          <a:blip r:embed="rId3"/>
          <a:stretch/>
        </p:blipFill>
        <p:spPr>
          <a:xfrm>
            <a:off x="0" y="0"/>
            <a:ext cx="12186360" cy="6853680"/>
          </a:xfrm>
          <a:prstGeom prst="rect">
            <a:avLst/>
          </a:prstGeom>
          <a:ln w="0">
            <a:noFill/>
          </a:ln>
        </p:spPr>
      </p:pic>
      <p:sp>
        <p:nvSpPr>
          <p:cNvPr id="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E" sz="4400" spc="-1" strike="noStrike">
                <a:latin typeface="Arial"/>
              </a:rPr>
              <a:t>Click to edit the title text format</a:t>
            </a:r>
            <a:endParaRPr b="0" lang="en-IE" sz="4400" spc="-1" strike="noStrike">
              <a:latin typeface="Arial"/>
            </a:endParaRPr>
          </a:p>
        </p:txBody>
      </p:sp>
      <p:sp>
        <p:nvSpPr>
          <p:cNvPr id="2"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ffffff"/>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ffffff"/>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ffffff"/>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ffffff"/>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ffffff"/>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ffffff"/>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39" name="Picture 6" descr="Celestia-R1---OverlayContentHD.png"/>
          <p:cNvPicPr/>
          <p:nvPr/>
        </p:nvPicPr>
        <p:blipFill>
          <a:blip r:embed="rId3"/>
          <a:stretch/>
        </p:blipFill>
        <p:spPr>
          <a:xfrm>
            <a:off x="0" y="0"/>
            <a:ext cx="12186360" cy="6853680"/>
          </a:xfrm>
          <a:prstGeom prst="rect">
            <a:avLst/>
          </a:prstGeom>
          <a:ln w="0">
            <a:noFill/>
          </a:ln>
        </p:spPr>
      </p:pic>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E" sz="4400" spc="-1" strike="noStrike">
                <a:latin typeface="Arial"/>
              </a:rPr>
              <a:t>Click to edit the title text format</a:t>
            </a:r>
            <a:endParaRPr b="0" lang="en-IE" sz="4400" spc="-1" strike="noStrike">
              <a:latin typeface="Arial"/>
            </a:endParaRPr>
          </a:p>
        </p:txBody>
      </p:sp>
      <p:sp>
        <p:nvSpPr>
          <p:cNvPr id="4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ffffff"/>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ffffff"/>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ffffff"/>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ffffff"/>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ffffff"/>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ffffff"/>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slideLayout" Target="../slideLayouts/slideLayout13.xml"/><Relationship Id="rId9"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hyperlink" Target="https://hal.archives-ouvertes.fr/hal-02483988/file/turinici_ayadi2020-rk-adaptive-sgd.pdf" TargetMode="External"/><Relationship Id="rId2" Type="http://schemas.openxmlformats.org/officeDocument/2006/relationships/hyperlink" Target="https://arxiv.org/abs/1805.00521" TargetMode="External"/><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3962520" y="1964160"/>
            <a:ext cx="7195320" cy="24188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r>
              <a:rPr b="1" lang="en-US" sz="4800" spc="-1" strike="noStrike" cap="all">
                <a:solidFill>
                  <a:srgbClr val="ffffff"/>
                </a:solidFill>
                <a:latin typeface="Calibri Light"/>
                <a:ea typeface="DejaVu Sans"/>
              </a:rPr>
              <a:t> </a:t>
            </a:r>
            <a:endParaRPr b="0" lang="en-IE" sz="4800" spc="-1" strike="noStrike">
              <a:latin typeface="Arial"/>
            </a:endParaRPr>
          </a:p>
        </p:txBody>
      </p:sp>
      <p:sp>
        <p:nvSpPr>
          <p:cNvPr id="85" name="CustomShape 2"/>
          <p:cNvSpPr/>
          <p:nvPr/>
        </p:nvSpPr>
        <p:spPr>
          <a:xfrm>
            <a:off x="4248000" y="1447200"/>
            <a:ext cx="7702200" cy="27990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5400" spc="-1" strike="noStrike">
                <a:solidFill>
                  <a:srgbClr val="ffffff"/>
                </a:solidFill>
                <a:latin typeface="Calibri"/>
                <a:ea typeface="DejaVu Sans"/>
              </a:rPr>
              <a:t>A faster rate in the framework of Gradient Descent</a:t>
            </a:r>
            <a:endParaRPr b="0" lang="en-IE" sz="5400" spc="-1" strike="noStrike">
              <a:latin typeface="Arial"/>
            </a:endParaRPr>
          </a:p>
        </p:txBody>
      </p:sp>
      <p:sp>
        <p:nvSpPr>
          <p:cNvPr id="86" name="CustomShape 3"/>
          <p:cNvSpPr/>
          <p:nvPr/>
        </p:nvSpPr>
        <p:spPr>
          <a:xfrm>
            <a:off x="8352000" y="4536000"/>
            <a:ext cx="3169080" cy="15800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2400" spc="-1" strike="noStrike">
                <a:solidFill>
                  <a:srgbClr val="ffffff"/>
                </a:solidFill>
                <a:latin typeface="Calibri"/>
                <a:ea typeface="Calibri"/>
              </a:rPr>
              <a:t>Andrei Caraman</a:t>
            </a:r>
            <a:br/>
            <a:r>
              <a:rPr b="0" lang="en-US" sz="2400" spc="-1" strike="noStrike">
                <a:solidFill>
                  <a:srgbClr val="ffffff"/>
                </a:solidFill>
                <a:latin typeface="Calibri"/>
                <a:ea typeface="Calibri"/>
              </a:rPr>
              <a:t>Simone Piperno</a:t>
            </a:r>
            <a:br/>
            <a:r>
              <a:rPr b="0" lang="en-US" sz="2400" spc="-1" strike="noStrike">
                <a:solidFill>
                  <a:srgbClr val="ffffff"/>
                </a:solidFill>
                <a:latin typeface="Calibri"/>
                <a:ea typeface="Calibri"/>
              </a:rPr>
              <a:t>Leonardo Skerl</a:t>
            </a:r>
            <a:endParaRPr b="0" lang="en-IE" sz="2400" spc="-1" strike="noStrike">
              <a:latin typeface="Arial"/>
            </a:endParaRPr>
          </a:p>
          <a:p>
            <a:pPr>
              <a:lnSpc>
                <a:spcPct val="90000"/>
              </a:lnSpc>
              <a:spcBef>
                <a:spcPts val="1001"/>
              </a:spcBef>
              <a:tabLst>
                <a:tab algn="l" pos="0"/>
              </a:tabLst>
            </a:pPr>
            <a:r>
              <a:rPr b="0" lang="en-US" sz="2400" spc="-1" strike="noStrike">
                <a:solidFill>
                  <a:srgbClr val="ffffff"/>
                </a:solidFill>
                <a:latin typeface="Calibri"/>
                <a:ea typeface="Calibri"/>
              </a:rPr>
              <a:t>Gianmarco Ursini</a:t>
            </a:r>
            <a:endParaRPr b="0" lang="en-IE"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838080" y="3430800"/>
            <a:ext cx="10513080" cy="15800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2800" spc="-1" strike="noStrike">
                <a:solidFill>
                  <a:srgbClr val="ffffff"/>
                </a:solidFill>
                <a:latin typeface="Calibri"/>
                <a:ea typeface="Calibri"/>
              </a:rPr>
              <a:t>In numerical analysis, the </a:t>
            </a:r>
            <a:r>
              <a:rPr b="1" lang="en-US" sz="2800" spc="-1" strike="noStrike">
                <a:solidFill>
                  <a:srgbClr val="ffffff"/>
                </a:solidFill>
                <a:latin typeface="Calibri"/>
                <a:ea typeface="Calibri"/>
              </a:rPr>
              <a:t>Runge–Kutta methods</a:t>
            </a:r>
            <a:r>
              <a:rPr b="0" lang="en-US" sz="2800" spc="-1" strike="noStrike">
                <a:solidFill>
                  <a:srgbClr val="ffffff"/>
                </a:solidFill>
                <a:latin typeface="Calibri"/>
                <a:ea typeface="Calibri"/>
              </a:rPr>
              <a:t> are a family of implicit and explicit iterative methods  used in temporal discretization for the approximate solutions of ODEs (ordinary differential equations).</a:t>
            </a:r>
            <a:endParaRPr b="0" lang="en-IE" sz="2800" spc="-1" strike="noStrike">
              <a:latin typeface="Arial"/>
            </a:endParaRPr>
          </a:p>
        </p:txBody>
      </p:sp>
      <p:sp>
        <p:nvSpPr>
          <p:cNvPr id="88" name="CustomShape 2"/>
          <p:cNvSpPr/>
          <p:nvPr/>
        </p:nvSpPr>
        <p:spPr>
          <a:xfrm>
            <a:off x="1080000" y="1224000"/>
            <a:ext cx="9790200" cy="15372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5400" spc="-1" strike="noStrike">
                <a:solidFill>
                  <a:srgbClr val="ffffff"/>
                </a:solidFill>
                <a:latin typeface="Calibri"/>
                <a:ea typeface="DejaVu Sans"/>
              </a:rPr>
              <a:t>Runge Kutta Integrators</a:t>
            </a:r>
            <a:endParaRPr b="0" lang="en-IE" sz="5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3430080" y="260640"/>
            <a:ext cx="5207760" cy="8172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4400" spc="-1" strike="noStrike">
                <a:solidFill>
                  <a:srgbClr val="ffffff"/>
                </a:solidFill>
                <a:latin typeface="Calibri"/>
                <a:ea typeface="DejaVu Sans"/>
              </a:rPr>
              <a:t>Beales Function</a:t>
            </a:r>
            <a:endParaRPr b="0" lang="en-IE" sz="4400" spc="-1" strike="noStrike">
              <a:latin typeface="Arial"/>
            </a:endParaRPr>
          </a:p>
        </p:txBody>
      </p:sp>
      <p:pic>
        <p:nvPicPr>
          <p:cNvPr id="90" name="Picture 4" descr="Chart, surface chart&#10;&#10;Description automatically generated"/>
          <p:cNvPicPr/>
          <p:nvPr/>
        </p:nvPicPr>
        <p:blipFill>
          <a:blip r:embed="rId1"/>
          <a:stretch/>
        </p:blipFill>
        <p:spPr>
          <a:xfrm>
            <a:off x="864000" y="2341800"/>
            <a:ext cx="4172040" cy="3776040"/>
          </a:xfrm>
          <a:prstGeom prst="rect">
            <a:avLst/>
          </a:prstGeom>
          <a:ln w="0">
            <a:noFill/>
          </a:ln>
        </p:spPr>
      </p:pic>
      <p:pic>
        <p:nvPicPr>
          <p:cNvPr id="91" name="Picture 5" descr="Background pattern&#10;&#10;Description automatically generated"/>
          <p:cNvPicPr/>
          <p:nvPr/>
        </p:nvPicPr>
        <p:blipFill>
          <a:blip r:embed="rId2"/>
          <a:stretch/>
        </p:blipFill>
        <p:spPr>
          <a:xfrm>
            <a:off x="5616000" y="2383920"/>
            <a:ext cx="6172560" cy="3733920"/>
          </a:xfrm>
          <a:prstGeom prst="rect">
            <a:avLst/>
          </a:prstGeom>
          <a:ln w="0">
            <a:noFill/>
          </a:ln>
        </p:spPr>
      </p:pic>
      <p:pic>
        <p:nvPicPr>
          <p:cNvPr id="92" name="" descr=""/>
          <p:cNvPicPr/>
          <p:nvPr/>
        </p:nvPicPr>
        <p:blipFill>
          <a:blip r:embed="rId3"/>
          <a:stretch/>
        </p:blipFill>
        <p:spPr>
          <a:xfrm>
            <a:off x="2736000" y="1224000"/>
            <a:ext cx="6474600" cy="89532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 name="Picture 4" descr="Text, letter&#10;&#10;Description automatically generated"/>
          <p:cNvPicPr/>
          <p:nvPr/>
        </p:nvPicPr>
        <p:blipFill>
          <a:blip r:embed="rId1"/>
          <a:stretch/>
        </p:blipFill>
        <p:spPr>
          <a:xfrm>
            <a:off x="433080" y="3922920"/>
            <a:ext cx="5241240" cy="1953720"/>
          </a:xfrm>
          <a:prstGeom prst="rect">
            <a:avLst/>
          </a:prstGeom>
          <a:ln w="0">
            <a:noFill/>
          </a:ln>
        </p:spPr>
      </p:pic>
      <p:sp>
        <p:nvSpPr>
          <p:cNvPr id="94" name="CustomShape 1"/>
          <p:cNvSpPr/>
          <p:nvPr/>
        </p:nvSpPr>
        <p:spPr>
          <a:xfrm>
            <a:off x="6697080" y="3129480"/>
            <a:ext cx="4219920" cy="531720"/>
          </a:xfrm>
          <a:prstGeom prst="rect">
            <a:avLst/>
          </a:prstGeom>
          <a:noFill/>
          <a:ln w="0">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RUNGE-KUTTA 4</a:t>
            </a:r>
            <a:endParaRPr b="0" lang="en-IE" sz="2800" spc="-1" strike="noStrike">
              <a:latin typeface="Arial"/>
            </a:endParaRPr>
          </a:p>
        </p:txBody>
      </p:sp>
      <p:pic>
        <p:nvPicPr>
          <p:cNvPr id="95" name="Picture 9" descr="Text&#10;&#10;Description automatically generated"/>
          <p:cNvPicPr/>
          <p:nvPr/>
        </p:nvPicPr>
        <p:blipFill>
          <a:blip r:embed="rId2"/>
          <a:stretch/>
        </p:blipFill>
        <p:spPr>
          <a:xfrm>
            <a:off x="6697080" y="3922200"/>
            <a:ext cx="4501440" cy="1964160"/>
          </a:xfrm>
          <a:prstGeom prst="rect">
            <a:avLst/>
          </a:prstGeom>
          <a:ln w="0">
            <a:noFill/>
          </a:ln>
        </p:spPr>
      </p:pic>
      <p:pic>
        <p:nvPicPr>
          <p:cNvPr id="96" name="Picture 8" descr=""/>
          <p:cNvPicPr/>
          <p:nvPr/>
        </p:nvPicPr>
        <p:blipFill>
          <a:blip r:embed="rId3"/>
          <a:stretch/>
        </p:blipFill>
        <p:spPr>
          <a:xfrm>
            <a:off x="10562400" y="5550480"/>
            <a:ext cx="635400" cy="302040"/>
          </a:xfrm>
          <a:prstGeom prst="rect">
            <a:avLst/>
          </a:prstGeom>
          <a:ln w="0">
            <a:noFill/>
          </a:ln>
        </p:spPr>
      </p:pic>
      <p:sp>
        <p:nvSpPr>
          <p:cNvPr id="97" name="CustomShape 2"/>
          <p:cNvSpPr/>
          <p:nvPr/>
        </p:nvSpPr>
        <p:spPr>
          <a:xfrm>
            <a:off x="6697080" y="866520"/>
            <a:ext cx="4219920" cy="531720"/>
          </a:xfrm>
          <a:prstGeom prst="rect">
            <a:avLst/>
          </a:prstGeom>
          <a:noFill/>
          <a:ln w="0">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NAG</a:t>
            </a:r>
            <a:endParaRPr b="0" lang="en-IE" sz="2800" spc="-1" strike="noStrike">
              <a:latin typeface="Arial"/>
            </a:endParaRPr>
          </a:p>
        </p:txBody>
      </p:sp>
      <p:sp>
        <p:nvSpPr>
          <p:cNvPr id="98" name="CustomShape 3"/>
          <p:cNvSpPr/>
          <p:nvPr/>
        </p:nvSpPr>
        <p:spPr>
          <a:xfrm>
            <a:off x="1920600" y="1675080"/>
            <a:ext cx="4219920" cy="531720"/>
          </a:xfrm>
          <a:prstGeom prst="rect">
            <a:avLst/>
          </a:prstGeom>
          <a:noFill/>
          <a:ln w="0">
            <a:noFill/>
          </a:ln>
        </p:spPr>
        <p:style>
          <a:lnRef idx="0"/>
          <a:fillRef idx="0"/>
          <a:effectRef idx="0"/>
          <a:fontRef idx="minor"/>
        </p:style>
      </p:sp>
      <p:sp>
        <p:nvSpPr>
          <p:cNvPr id="99" name="CustomShape 4"/>
          <p:cNvSpPr/>
          <p:nvPr/>
        </p:nvSpPr>
        <p:spPr>
          <a:xfrm>
            <a:off x="828720" y="866520"/>
            <a:ext cx="4219920" cy="531720"/>
          </a:xfrm>
          <a:prstGeom prst="rect">
            <a:avLst/>
          </a:prstGeom>
          <a:noFill/>
          <a:ln w="0">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Vanilla descent</a:t>
            </a:r>
            <a:endParaRPr b="0" lang="en-IE" sz="2800" spc="-1" strike="noStrike">
              <a:latin typeface="Arial"/>
            </a:endParaRPr>
          </a:p>
        </p:txBody>
      </p:sp>
      <p:pic>
        <p:nvPicPr>
          <p:cNvPr id="100" name="Picture 19" descr=""/>
          <p:cNvPicPr/>
          <p:nvPr/>
        </p:nvPicPr>
        <p:blipFill>
          <a:blip r:embed="rId4"/>
          <a:stretch/>
        </p:blipFill>
        <p:spPr>
          <a:xfrm>
            <a:off x="1560240" y="1845000"/>
            <a:ext cx="2740680" cy="349920"/>
          </a:xfrm>
          <a:prstGeom prst="rect">
            <a:avLst/>
          </a:prstGeom>
          <a:ln w="0">
            <a:noFill/>
          </a:ln>
        </p:spPr>
      </p:pic>
      <p:pic>
        <p:nvPicPr>
          <p:cNvPr id="101" name="Picture 20" descr="A picture containing logo&#10;&#10;Description automatically generated"/>
          <p:cNvPicPr/>
          <p:nvPr/>
        </p:nvPicPr>
        <p:blipFill>
          <a:blip r:embed="rId5"/>
          <a:stretch/>
        </p:blipFill>
        <p:spPr>
          <a:xfrm>
            <a:off x="3616920" y="1899000"/>
            <a:ext cx="676440" cy="246600"/>
          </a:xfrm>
          <a:prstGeom prst="rect">
            <a:avLst/>
          </a:prstGeom>
          <a:ln w="0">
            <a:noFill/>
          </a:ln>
        </p:spPr>
      </p:pic>
      <p:pic>
        <p:nvPicPr>
          <p:cNvPr id="102" name="Picture 21" descr="Text, letter&#10;&#10;Description automatically generated"/>
          <p:cNvPicPr/>
          <p:nvPr/>
        </p:nvPicPr>
        <p:blipFill>
          <a:blip r:embed="rId6"/>
          <a:stretch/>
        </p:blipFill>
        <p:spPr>
          <a:xfrm>
            <a:off x="6336720" y="1570320"/>
            <a:ext cx="5347440" cy="1066680"/>
          </a:xfrm>
          <a:prstGeom prst="rect">
            <a:avLst/>
          </a:prstGeom>
          <a:ln w="0">
            <a:noFill/>
          </a:ln>
        </p:spPr>
      </p:pic>
      <p:pic>
        <p:nvPicPr>
          <p:cNvPr id="103" name="Picture 17" descr="A picture containing text, clipart&#10;&#10;Description automatically generated"/>
          <p:cNvPicPr/>
          <p:nvPr/>
        </p:nvPicPr>
        <p:blipFill>
          <a:blip r:embed="rId7"/>
          <a:stretch/>
        </p:blipFill>
        <p:spPr>
          <a:xfrm>
            <a:off x="10999080" y="2277720"/>
            <a:ext cx="683280" cy="352440"/>
          </a:xfrm>
          <a:prstGeom prst="rect">
            <a:avLst/>
          </a:prstGeom>
          <a:ln w="0">
            <a:noFill/>
          </a:ln>
        </p:spPr>
      </p:pic>
      <p:sp>
        <p:nvSpPr>
          <p:cNvPr id="104" name="CustomShape 5"/>
          <p:cNvSpPr/>
          <p:nvPr/>
        </p:nvSpPr>
        <p:spPr>
          <a:xfrm>
            <a:off x="1008000" y="3024000"/>
            <a:ext cx="4219920" cy="531720"/>
          </a:xfrm>
          <a:prstGeom prst="rect">
            <a:avLst/>
          </a:prstGeom>
          <a:noFill/>
          <a:ln w="0">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RUNGE-KUTTA 2</a:t>
            </a:r>
            <a:endParaRPr b="0" lang="en-IE" sz="2800" spc="-1" strike="noStrike">
              <a:latin typeface="Arial"/>
            </a:endParaRPr>
          </a:p>
          <a:p>
            <a:pPr algn="ctr">
              <a:lnSpc>
                <a:spcPct val="90000"/>
              </a:lnSpc>
            </a:pPr>
            <a:r>
              <a:rPr b="1" lang="en-US" sz="2800" spc="-1" strike="noStrike">
                <a:solidFill>
                  <a:srgbClr val="ffffff"/>
                </a:solidFill>
                <a:latin typeface="Calibri Light"/>
                <a:ea typeface="DejaVu Sans"/>
              </a:rPr>
              <a:t>Adaptive L.R.</a:t>
            </a:r>
            <a:endParaRPr b="0" lang="en-IE" sz="2800" spc="-1" strike="noStrike">
              <a:latin typeface="Arial"/>
            </a:endParaRPr>
          </a:p>
        </p:txBody>
      </p:sp>
      <p:sp>
        <p:nvSpPr>
          <p:cNvPr id="105" name="CustomShape 6"/>
          <p:cNvSpPr/>
          <p:nvPr/>
        </p:nvSpPr>
        <p:spPr>
          <a:xfrm>
            <a:off x="313920" y="6120000"/>
            <a:ext cx="10915920" cy="53172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204480" y="69480"/>
            <a:ext cx="7065720" cy="9126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5400" spc="-1" strike="noStrike">
                <a:solidFill>
                  <a:srgbClr val="ffffff"/>
                </a:solidFill>
                <a:latin typeface="Calibri"/>
                <a:ea typeface="DejaVu Sans"/>
              </a:rPr>
              <a:t>Testing speeds...</a:t>
            </a:r>
            <a:endParaRPr b="0" lang="en-IE" sz="5400" spc="-1" strike="noStrike">
              <a:latin typeface="Arial"/>
            </a:endParaRPr>
          </a:p>
        </p:txBody>
      </p:sp>
      <p:pic>
        <p:nvPicPr>
          <p:cNvPr id="107" name="Picture 8" descr="Background pattern&#10;&#10;Description automatically generated"/>
          <p:cNvPicPr/>
          <p:nvPr/>
        </p:nvPicPr>
        <p:blipFill>
          <a:blip r:embed="rId1"/>
          <a:stretch/>
        </p:blipFill>
        <p:spPr>
          <a:xfrm>
            <a:off x="223920" y="937080"/>
            <a:ext cx="2874240" cy="1797840"/>
          </a:xfrm>
          <a:prstGeom prst="rect">
            <a:avLst/>
          </a:prstGeom>
          <a:ln w="0">
            <a:noFill/>
          </a:ln>
        </p:spPr>
      </p:pic>
      <p:pic>
        <p:nvPicPr>
          <p:cNvPr id="108" name="Picture 9" descr="Background pattern&#10;&#10;Description automatically generated"/>
          <p:cNvPicPr/>
          <p:nvPr/>
        </p:nvPicPr>
        <p:blipFill>
          <a:blip r:embed="rId2"/>
          <a:stretch/>
        </p:blipFill>
        <p:spPr>
          <a:xfrm>
            <a:off x="3102480" y="939240"/>
            <a:ext cx="2875680" cy="1798200"/>
          </a:xfrm>
          <a:prstGeom prst="rect">
            <a:avLst/>
          </a:prstGeom>
          <a:ln w="0">
            <a:noFill/>
          </a:ln>
        </p:spPr>
      </p:pic>
      <p:pic>
        <p:nvPicPr>
          <p:cNvPr id="109" name="Picture 10" descr="Background pattern&#10;&#10;Description automatically generated"/>
          <p:cNvPicPr/>
          <p:nvPr/>
        </p:nvPicPr>
        <p:blipFill>
          <a:blip r:embed="rId3"/>
          <a:stretch/>
        </p:blipFill>
        <p:spPr>
          <a:xfrm>
            <a:off x="227880" y="2716200"/>
            <a:ext cx="2874240" cy="1818000"/>
          </a:xfrm>
          <a:prstGeom prst="rect">
            <a:avLst/>
          </a:prstGeom>
          <a:ln w="0">
            <a:noFill/>
          </a:ln>
        </p:spPr>
      </p:pic>
      <p:sp>
        <p:nvSpPr>
          <p:cNvPr id="110" name="CustomShape 2"/>
          <p:cNvSpPr/>
          <p:nvPr/>
        </p:nvSpPr>
        <p:spPr>
          <a:xfrm>
            <a:off x="7128000" y="504000"/>
            <a:ext cx="557424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0000"/>
                </a:solidFill>
                <a:latin typeface="Calibri"/>
                <a:ea typeface="DejaVu Sans"/>
              </a:rPr>
              <a:t>Vanilla</a:t>
            </a:r>
            <a:r>
              <a:rPr b="0" lang="en-US" sz="1800" spc="-1" strike="noStrike">
                <a:solidFill>
                  <a:srgbClr val="ffffff"/>
                </a:solidFill>
                <a:latin typeface="Calibri"/>
                <a:ea typeface="DejaVu Sans"/>
              </a:rPr>
              <a:t>, </a:t>
            </a:r>
            <a:r>
              <a:rPr b="1" lang="en-US" sz="1800" spc="-1" strike="noStrike">
                <a:solidFill>
                  <a:srgbClr val="acb20c"/>
                </a:solidFill>
                <a:latin typeface="Calibri"/>
                <a:ea typeface="DejaVu Sans"/>
              </a:rPr>
              <a:t>RK-2 adaptive L.R.</a:t>
            </a:r>
            <a:r>
              <a:rPr b="0" lang="en-US" sz="1800" spc="-1" strike="noStrike">
                <a:solidFill>
                  <a:srgbClr val="ffffff"/>
                </a:solidFill>
                <a:latin typeface="Calibri"/>
                <a:ea typeface="DejaVu Sans"/>
              </a:rPr>
              <a:t>, </a:t>
            </a:r>
            <a:r>
              <a:rPr b="1" lang="en-US" sz="1800" spc="-1" strike="noStrike">
                <a:solidFill>
                  <a:srgbClr val="00a933"/>
                </a:solidFill>
                <a:latin typeface="Calibri"/>
                <a:ea typeface="DejaVu Sans"/>
              </a:rPr>
              <a:t>RK-4</a:t>
            </a:r>
            <a:r>
              <a:rPr b="0" lang="en-US" sz="1800" spc="-1" strike="noStrike">
                <a:solidFill>
                  <a:srgbClr val="ffffff"/>
                </a:solidFill>
                <a:latin typeface="Calibri"/>
                <a:ea typeface="DejaVu Sans"/>
              </a:rPr>
              <a:t>, </a:t>
            </a:r>
            <a:r>
              <a:rPr b="1" lang="en-US" sz="1800" spc="-1" strike="noStrike">
                <a:solidFill>
                  <a:srgbClr val="729fcf"/>
                </a:solidFill>
                <a:latin typeface="Calibri"/>
                <a:ea typeface="DejaVu Sans"/>
              </a:rPr>
              <a:t>NAG</a:t>
            </a:r>
            <a:endParaRPr b="0" lang="en-IE" sz="1800" spc="-1" strike="noStrike">
              <a:latin typeface="Arial"/>
            </a:endParaRPr>
          </a:p>
        </p:txBody>
      </p:sp>
      <p:pic>
        <p:nvPicPr>
          <p:cNvPr id="111" name="Picture 12" descr="Background pattern&#10;&#10;Description automatically generated"/>
          <p:cNvPicPr/>
          <p:nvPr/>
        </p:nvPicPr>
        <p:blipFill>
          <a:blip r:embed="rId4"/>
          <a:stretch/>
        </p:blipFill>
        <p:spPr>
          <a:xfrm>
            <a:off x="3099960" y="2732400"/>
            <a:ext cx="2878200" cy="1797120"/>
          </a:xfrm>
          <a:prstGeom prst="rect">
            <a:avLst/>
          </a:prstGeom>
          <a:ln w="0">
            <a:noFill/>
          </a:ln>
        </p:spPr>
      </p:pic>
      <p:sp>
        <p:nvSpPr>
          <p:cNvPr id="112" name="CustomShape 3"/>
          <p:cNvSpPr/>
          <p:nvPr/>
        </p:nvSpPr>
        <p:spPr>
          <a:xfrm>
            <a:off x="-4680" y="4536000"/>
            <a:ext cx="11810880" cy="2279880"/>
          </a:xfrm>
          <a:prstGeom prst="rect">
            <a:avLst/>
          </a:prstGeom>
          <a:noFill/>
          <a:ln w="0">
            <a:noFill/>
          </a:ln>
        </p:spPr>
        <p:style>
          <a:lnRef idx="0"/>
          <a:fillRef idx="0"/>
          <a:effectRef idx="0"/>
          <a:fontRef idx="minor"/>
        </p:style>
        <p:txBody>
          <a:bodyPr lIns="90000" rIns="90000" tIns="45000" bIns="45000">
            <a:spAutoFit/>
          </a:bodyPr>
          <a:p>
            <a:pPr marL="285840" indent="-283320">
              <a:lnSpc>
                <a:spcPct val="100000"/>
              </a:lnSpc>
              <a:buClr>
                <a:srgbClr val="ffffff"/>
              </a:buClr>
              <a:buFont typeface="Arial"/>
              <a:buChar char="•"/>
            </a:pPr>
            <a:r>
              <a:rPr b="0" lang="en-US" sz="1600" spc="-1" strike="noStrike">
                <a:solidFill>
                  <a:srgbClr val="ffffff"/>
                </a:solidFill>
                <a:latin typeface="Calibri"/>
                <a:ea typeface="DejaVu Sans"/>
              </a:rPr>
              <a:t>We can notice that regardless of the starting point the RK2 adaptive gradient descent method is outperforming the other methods in every scenario, and manages to reach the absolute minimum of the Beales function where every other method fails (pic 4).</a:t>
            </a:r>
            <a:endParaRPr b="0" lang="en-IE" sz="1600" spc="-1" strike="noStrike">
              <a:latin typeface="Arial"/>
            </a:endParaRPr>
          </a:p>
          <a:p>
            <a:pPr>
              <a:lnSpc>
                <a:spcPct val="100000"/>
              </a:lnSpc>
            </a:pPr>
            <a:endParaRPr b="0" lang="en-IE" sz="1600" spc="-1" strike="noStrike">
              <a:latin typeface="Arial"/>
            </a:endParaRPr>
          </a:p>
          <a:p>
            <a:pPr marL="285840" indent="-283320">
              <a:lnSpc>
                <a:spcPct val="100000"/>
              </a:lnSpc>
              <a:buClr>
                <a:srgbClr val="ffffff"/>
              </a:buClr>
              <a:buFont typeface="Arial"/>
              <a:buChar char="•"/>
            </a:pPr>
            <a:r>
              <a:rPr b="0" lang="en-US" sz="1600" spc="-1" strike="noStrike">
                <a:solidFill>
                  <a:srgbClr val="ffffff"/>
                </a:solidFill>
                <a:latin typeface="Calibri"/>
                <a:ea typeface="DejaVu Sans"/>
              </a:rPr>
              <a:t>In pic 1 and 3 we can notice the special feature of the RK4 based method, which accelerates along 'plane areas', i</a:t>
            </a:r>
            <a:r>
              <a:rPr b="0" lang="en-US" sz="1600" spc="-1" strike="noStrike">
                <a:solidFill>
                  <a:srgbClr val="ffffff"/>
                </a:solidFill>
                <a:latin typeface="Calibri"/>
                <a:ea typeface="Calibri"/>
              </a:rPr>
              <a:t>n particular, if the objective is locally flat around a minimum, by using only gradient information we can obtain a convergence rate of 1/N^p, where p quantifies the degree of local flatness.</a:t>
            </a:r>
            <a:endParaRPr b="0" lang="en-IE" sz="1600" spc="-1" strike="noStrike">
              <a:latin typeface="Arial"/>
            </a:endParaRPr>
          </a:p>
          <a:p>
            <a:pPr>
              <a:lnSpc>
                <a:spcPct val="100000"/>
              </a:lnSpc>
            </a:pPr>
            <a:endParaRPr b="0" lang="en-IE" sz="1600" spc="-1" strike="noStrike">
              <a:latin typeface="Arial"/>
            </a:endParaRPr>
          </a:p>
          <a:p>
            <a:pPr marL="285840" indent="-283320">
              <a:lnSpc>
                <a:spcPct val="100000"/>
              </a:lnSpc>
              <a:buClr>
                <a:srgbClr val="ffffff"/>
              </a:buClr>
              <a:buFont typeface="Arial"/>
              <a:buChar char="•"/>
            </a:pPr>
            <a:r>
              <a:rPr b="0" lang="en-US" sz="1600" spc="-1" strike="noStrike">
                <a:solidFill>
                  <a:srgbClr val="ffffff"/>
                </a:solidFill>
                <a:latin typeface="Calibri"/>
                <a:ea typeface="Calibri"/>
              </a:rPr>
              <a:t>NAG seems to perform generally better than vanilla descent.</a:t>
            </a:r>
            <a:endParaRPr b="0" lang="en-IE" sz="1600" spc="-1" strike="noStrike">
              <a:latin typeface="Arial"/>
            </a:endParaRPr>
          </a:p>
        </p:txBody>
      </p:sp>
      <p:sp>
        <p:nvSpPr>
          <p:cNvPr id="113" name="CustomShape 4"/>
          <p:cNvSpPr/>
          <p:nvPr/>
        </p:nvSpPr>
        <p:spPr>
          <a:xfrm>
            <a:off x="6046920" y="868680"/>
            <a:ext cx="5975280" cy="3613680"/>
          </a:xfrm>
          <a:prstGeom prst="rect">
            <a:avLst/>
          </a:prstGeom>
          <a:solidFill>
            <a:srgbClr val="729fcf"/>
          </a:solidFill>
          <a:ln w="0">
            <a:solidFill>
              <a:srgbClr val="3465a4"/>
            </a:solidFill>
          </a:ln>
        </p:spPr>
        <p:style>
          <a:lnRef idx="0"/>
          <a:fillRef idx="0"/>
          <a:effectRef idx="0"/>
          <a:fontRef idx="minor"/>
        </p:style>
      </p:sp>
      <p:pic>
        <p:nvPicPr>
          <p:cNvPr id="114" name="" descr=""/>
          <p:cNvPicPr/>
          <p:nvPr/>
        </p:nvPicPr>
        <p:blipFill>
          <a:blip r:embed="rId5"/>
          <a:stretch/>
        </p:blipFill>
        <p:spPr>
          <a:xfrm>
            <a:off x="5904000" y="920520"/>
            <a:ext cx="5935320" cy="36136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432000" y="144000"/>
            <a:ext cx="12284640" cy="7912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4000" spc="-1" strike="noStrike">
                <a:solidFill>
                  <a:srgbClr val="ffffff"/>
                </a:solidFill>
                <a:latin typeface="Calibri"/>
                <a:ea typeface="DejaVu Sans"/>
              </a:rPr>
              <a:t>A real application: the Titanic dataset</a:t>
            </a:r>
            <a:endParaRPr b="0" lang="en-IE" sz="4000" spc="-1" strike="noStrike">
              <a:latin typeface="Arial"/>
            </a:endParaRPr>
          </a:p>
        </p:txBody>
      </p:sp>
      <p:sp>
        <p:nvSpPr>
          <p:cNvPr id="116" name="CustomShape 2"/>
          <p:cNvSpPr/>
          <p:nvPr/>
        </p:nvSpPr>
        <p:spPr>
          <a:xfrm>
            <a:off x="7058160" y="1260000"/>
            <a:ext cx="5133960" cy="5028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it-IT" sz="1800" spc="-1" strike="noStrike">
                <a:solidFill>
                  <a:srgbClr val="ffffff"/>
                </a:solidFill>
                <a:latin typeface="Calibri"/>
                <a:ea typeface="DejaVu Sans"/>
              </a:rPr>
              <a:t>We have trained each method over a subset of the entire dataset and, after that, we have used another subset to test our methods results. </a:t>
            </a:r>
            <a:endParaRPr b="0" lang="en-IE" sz="1800" spc="-1" strike="noStrike">
              <a:latin typeface="Arial"/>
            </a:endParaRPr>
          </a:p>
          <a:p>
            <a:pPr>
              <a:lnSpc>
                <a:spcPct val="100000"/>
              </a:lnSpc>
            </a:pPr>
            <a:r>
              <a:rPr b="0" lang="it-IT" sz="1800" spc="-1" strike="noStrike">
                <a:solidFill>
                  <a:srgbClr val="ffffff"/>
                </a:solidFill>
                <a:latin typeface="Calibri"/>
                <a:ea typeface="DejaVu Sans"/>
              </a:rPr>
              <a:t>We have converted qualitative feature's classes in discrete numeric values and normalized with the mean the features values.</a:t>
            </a:r>
            <a:endParaRPr b="0" lang="en-IE" sz="1800" spc="-1" strike="noStrike">
              <a:latin typeface="Arial"/>
            </a:endParaRPr>
          </a:p>
          <a:p>
            <a:pPr>
              <a:lnSpc>
                <a:spcPct val="100000"/>
              </a:lnSpc>
            </a:pPr>
            <a:r>
              <a:rPr b="0" lang="it-IT" sz="1800" spc="-1" strike="noStrike">
                <a:solidFill>
                  <a:srgbClr val="ffffff"/>
                </a:solidFill>
                <a:latin typeface="Calibri"/>
                <a:ea typeface="DejaVu Sans"/>
              </a:rPr>
              <a:t>We have also recorded the computational time for the machine for each algorithm. </a:t>
            </a:r>
            <a:endParaRPr b="0" lang="en-IE" sz="1800" spc="-1" strike="noStrike">
              <a:latin typeface="Arial"/>
            </a:endParaRPr>
          </a:p>
          <a:p>
            <a:pPr>
              <a:lnSpc>
                <a:spcPct val="100000"/>
              </a:lnSpc>
            </a:pPr>
            <a:endParaRPr b="0" lang="en-IE" sz="1800" spc="-1" strike="noStrike">
              <a:latin typeface="Arial"/>
            </a:endParaRPr>
          </a:p>
          <a:p>
            <a:pPr>
              <a:lnSpc>
                <a:spcPct val="100000"/>
              </a:lnSpc>
            </a:pPr>
            <a:endParaRPr b="0" lang="en-IE" sz="1800" spc="-1" strike="noStrike">
              <a:latin typeface="Arial"/>
            </a:endParaRPr>
          </a:p>
          <a:p>
            <a:pPr>
              <a:lnSpc>
                <a:spcPct val="100000"/>
              </a:lnSpc>
            </a:pPr>
            <a:r>
              <a:rPr b="0" lang="it-IT" sz="1800" spc="-1" strike="noStrike">
                <a:solidFill>
                  <a:srgbClr val="ffffff"/>
                </a:solidFill>
                <a:latin typeface="Calibri"/>
                <a:ea typeface="DejaVu Sans"/>
              </a:rPr>
              <a:t>We obtained that:</a:t>
            </a:r>
            <a:endParaRPr b="0" lang="en-IE" sz="1800" spc="-1" strike="noStrike">
              <a:latin typeface="Arial"/>
            </a:endParaRPr>
          </a:p>
          <a:p>
            <a:pPr>
              <a:lnSpc>
                <a:spcPct val="100000"/>
              </a:lnSpc>
            </a:pPr>
            <a:endParaRPr b="0" lang="en-IE" sz="1800" spc="-1" strike="noStrike">
              <a:latin typeface="Arial"/>
            </a:endParaRPr>
          </a:p>
          <a:p>
            <a:pPr>
              <a:lnSpc>
                <a:spcPct val="100000"/>
              </a:lnSpc>
            </a:pPr>
            <a:r>
              <a:rPr b="0" lang="it-IT" sz="1800" spc="-1" strike="noStrike">
                <a:solidFill>
                  <a:srgbClr val="ffffff"/>
                </a:solidFill>
                <a:latin typeface="Calibri"/>
                <a:ea typeface="DejaVu Sans"/>
              </a:rPr>
              <a:t>- </a:t>
            </a:r>
            <a:r>
              <a:rPr b="1" lang="it-IT" sz="1800" spc="-1" strike="noStrike">
                <a:solidFill>
                  <a:srgbClr val="ff0000"/>
                </a:solidFill>
                <a:latin typeface="Calibri"/>
                <a:ea typeface="DejaVu Sans"/>
              </a:rPr>
              <a:t>Vanilla descent</a:t>
            </a:r>
            <a:r>
              <a:rPr b="0" lang="it-IT" sz="1800" spc="-1" strike="noStrike">
                <a:solidFill>
                  <a:srgbClr val="ffffff"/>
                </a:solidFill>
                <a:latin typeface="Calibri"/>
                <a:ea typeface="DejaVu Sans"/>
              </a:rPr>
              <a:t>  </a:t>
            </a:r>
            <a:r>
              <a:rPr b="0" lang="it-IT" sz="1800" spc="-1" strike="noStrike">
                <a:solidFill>
                  <a:srgbClr val="ffffff"/>
                </a:solidFill>
                <a:latin typeface="Calibri"/>
                <a:ea typeface="Calibri"/>
              </a:rPr>
              <a:t>accuracy = 0.77  </a:t>
            </a:r>
            <a:endParaRPr b="0" lang="en-IE" sz="1800" spc="-1" strike="noStrike">
              <a:latin typeface="Arial"/>
            </a:endParaRPr>
          </a:p>
          <a:p>
            <a:pPr>
              <a:lnSpc>
                <a:spcPct val="100000"/>
              </a:lnSpc>
            </a:pPr>
            <a:r>
              <a:rPr b="0" lang="it-IT" sz="1800" spc="-1" strike="noStrike">
                <a:solidFill>
                  <a:srgbClr val="ffffff"/>
                </a:solidFill>
                <a:latin typeface="Calibri"/>
                <a:ea typeface="Calibri"/>
              </a:rPr>
              <a:t>- </a:t>
            </a:r>
            <a:r>
              <a:rPr b="1" lang="it-IT" sz="1800" spc="-1" strike="noStrike">
                <a:solidFill>
                  <a:srgbClr val="acb20c"/>
                </a:solidFill>
                <a:latin typeface="Calibri"/>
                <a:ea typeface="Calibri"/>
              </a:rPr>
              <a:t>RK-2 Adaptive L.R.</a:t>
            </a:r>
            <a:r>
              <a:rPr b="0" lang="it-IT" sz="1800" spc="-1" strike="noStrike">
                <a:solidFill>
                  <a:srgbClr val="ffffff"/>
                </a:solidFill>
                <a:latin typeface="Calibri"/>
                <a:ea typeface="Calibri"/>
              </a:rPr>
              <a:t> accuracy = 0.76</a:t>
            </a:r>
            <a:endParaRPr b="0" lang="en-IE" sz="1800" spc="-1" strike="noStrike">
              <a:latin typeface="Arial"/>
            </a:endParaRPr>
          </a:p>
          <a:p>
            <a:pPr>
              <a:lnSpc>
                <a:spcPct val="100000"/>
              </a:lnSpc>
            </a:pPr>
            <a:r>
              <a:rPr b="0" lang="it-IT" sz="1800" spc="-1" strike="noStrike">
                <a:solidFill>
                  <a:srgbClr val="ffffff"/>
                </a:solidFill>
                <a:latin typeface="Calibri"/>
                <a:ea typeface="Calibri"/>
              </a:rPr>
              <a:t>- </a:t>
            </a:r>
            <a:r>
              <a:rPr b="1" lang="it-IT" sz="1800" spc="-1" strike="noStrike">
                <a:solidFill>
                  <a:srgbClr val="729fcf"/>
                </a:solidFill>
                <a:latin typeface="Calibri"/>
                <a:ea typeface="Calibri"/>
              </a:rPr>
              <a:t>NAG accuracy</a:t>
            </a:r>
            <a:r>
              <a:rPr b="0" lang="it-IT" sz="1800" spc="-1" strike="noStrike">
                <a:solidFill>
                  <a:srgbClr val="ffffff"/>
                </a:solidFill>
                <a:latin typeface="Calibri"/>
                <a:ea typeface="Calibri"/>
              </a:rPr>
              <a:t> = 0.761</a:t>
            </a:r>
            <a:endParaRPr b="0" lang="en-IE" sz="1800" spc="-1" strike="noStrike">
              <a:latin typeface="Arial"/>
            </a:endParaRPr>
          </a:p>
          <a:p>
            <a:pPr>
              <a:lnSpc>
                <a:spcPct val="100000"/>
              </a:lnSpc>
            </a:pPr>
            <a:r>
              <a:rPr b="0" lang="it-IT" sz="1800" spc="-1" strike="noStrike">
                <a:solidFill>
                  <a:srgbClr val="ffffff"/>
                </a:solidFill>
                <a:latin typeface="Calibri"/>
                <a:ea typeface="Calibri"/>
              </a:rPr>
              <a:t>- </a:t>
            </a:r>
            <a:r>
              <a:rPr b="1" lang="it-IT" sz="1800" spc="-1" strike="noStrike">
                <a:solidFill>
                  <a:srgbClr val="00a933"/>
                </a:solidFill>
                <a:latin typeface="Calibri"/>
                <a:ea typeface="Calibri"/>
              </a:rPr>
              <a:t>RK-4 accuracy</a:t>
            </a:r>
            <a:r>
              <a:rPr b="0" lang="it-IT" sz="1800" spc="-1" strike="noStrike">
                <a:solidFill>
                  <a:srgbClr val="ffffff"/>
                </a:solidFill>
                <a:latin typeface="Calibri"/>
                <a:ea typeface="Calibri"/>
              </a:rPr>
              <a:t> = 0.763</a:t>
            </a:r>
            <a:endParaRPr b="0" lang="en-IE" sz="1800" spc="-1" strike="noStrike">
              <a:latin typeface="Arial"/>
            </a:endParaRPr>
          </a:p>
        </p:txBody>
      </p:sp>
      <p:sp>
        <p:nvSpPr>
          <p:cNvPr id="117" name="CustomShape 3"/>
          <p:cNvSpPr/>
          <p:nvPr/>
        </p:nvSpPr>
        <p:spPr>
          <a:xfrm>
            <a:off x="360000" y="1152000"/>
            <a:ext cx="6477840" cy="5397840"/>
          </a:xfrm>
          <a:prstGeom prst="rect">
            <a:avLst/>
          </a:prstGeom>
          <a:solidFill>
            <a:srgbClr val="729fcf"/>
          </a:solidFill>
          <a:ln w="0">
            <a:solidFill>
              <a:srgbClr val="3465a4"/>
            </a:solidFill>
          </a:ln>
        </p:spPr>
        <p:style>
          <a:lnRef idx="0"/>
          <a:fillRef idx="0"/>
          <a:effectRef idx="0"/>
          <a:fontRef idx="minor"/>
        </p:style>
      </p:sp>
      <p:pic>
        <p:nvPicPr>
          <p:cNvPr id="118" name="" descr=""/>
          <p:cNvPicPr/>
          <p:nvPr/>
        </p:nvPicPr>
        <p:blipFill>
          <a:blip r:embed="rId1"/>
          <a:stretch/>
        </p:blipFill>
        <p:spPr>
          <a:xfrm>
            <a:off x="360000" y="1224000"/>
            <a:ext cx="6396840" cy="51098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CustomShape 1"/>
          <p:cNvSpPr/>
          <p:nvPr/>
        </p:nvSpPr>
        <p:spPr>
          <a:xfrm>
            <a:off x="313920" y="504000"/>
            <a:ext cx="4652640" cy="7912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5400" spc="-1" strike="noStrike">
                <a:solidFill>
                  <a:srgbClr val="ffffff"/>
                </a:solidFill>
                <a:latin typeface="Calibri"/>
                <a:ea typeface="DejaVu Sans"/>
              </a:rPr>
              <a:t>References</a:t>
            </a:r>
            <a:endParaRPr b="0" lang="en-IE" sz="5400" spc="-1" strike="noStrike">
              <a:latin typeface="Arial"/>
            </a:endParaRPr>
          </a:p>
        </p:txBody>
      </p:sp>
      <p:sp>
        <p:nvSpPr>
          <p:cNvPr id="120" name="CustomShape 2"/>
          <p:cNvSpPr/>
          <p:nvPr/>
        </p:nvSpPr>
        <p:spPr>
          <a:xfrm>
            <a:off x="504000" y="1440000"/>
            <a:ext cx="9862560" cy="3380760"/>
          </a:xfrm>
          <a:prstGeom prst="rect">
            <a:avLst/>
          </a:prstGeom>
          <a:noFill/>
          <a:ln w="0">
            <a:noFill/>
          </a:ln>
        </p:spPr>
        <p:style>
          <a:lnRef idx="0"/>
          <a:fillRef idx="0"/>
          <a:effectRef idx="0"/>
          <a:fontRef idx="minor"/>
        </p:style>
      </p:sp>
      <p:sp>
        <p:nvSpPr>
          <p:cNvPr id="121" name="CustomShape 3"/>
          <p:cNvSpPr/>
          <p:nvPr/>
        </p:nvSpPr>
        <p:spPr>
          <a:xfrm>
            <a:off x="288000" y="1656000"/>
            <a:ext cx="11374560" cy="30945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it-IT" sz="2200" spc="-1" strike="noStrike">
                <a:solidFill>
                  <a:srgbClr val="ffffff"/>
                </a:solidFill>
                <a:latin typeface="Arial"/>
                <a:ea typeface="DejaVu Sans"/>
              </a:rPr>
              <a:t>Stochastic Runge-Kutta methods and adaptive SGD-G2 stochastic gradient descent</a:t>
            </a:r>
            <a:endParaRPr b="0" lang="en-IE" sz="2200" spc="-1" strike="noStrike">
              <a:latin typeface="Arial"/>
            </a:endParaRPr>
          </a:p>
          <a:p>
            <a:pPr>
              <a:lnSpc>
                <a:spcPct val="100000"/>
              </a:lnSpc>
            </a:pPr>
            <a:r>
              <a:rPr b="0" lang="it-IT" sz="1800" spc="-1" strike="noStrike">
                <a:solidFill>
                  <a:srgbClr val="ffffff"/>
                </a:solidFill>
                <a:latin typeface="Arial"/>
                <a:ea typeface="DejaVu Sans"/>
              </a:rPr>
              <a:t>Imen Ayadi, Gabriel Turinici</a:t>
            </a:r>
            <a:endParaRPr b="0" lang="en-IE" sz="1800" spc="-1" strike="noStrike">
              <a:latin typeface="Arial"/>
            </a:endParaRPr>
          </a:p>
          <a:p>
            <a:pPr>
              <a:lnSpc>
                <a:spcPct val="100000"/>
              </a:lnSpc>
            </a:pPr>
            <a:r>
              <a:rPr b="0" lang="it-IT" sz="1800" spc="-1" strike="noStrike" u="sng">
                <a:solidFill>
                  <a:srgbClr val="c573d2"/>
                </a:solidFill>
                <a:uFillTx/>
                <a:latin typeface="Arial"/>
                <a:ea typeface="DejaVu Sans"/>
                <a:hlinkClick r:id="rId1"/>
              </a:rPr>
              <a:t>https://hal.archives-ouvertes.fr/hal-02483988/file/turinici_ayadi2020-rk-adaptive-sgd.pdf</a:t>
            </a:r>
            <a:endParaRPr b="0" lang="en-IE" sz="1800" spc="-1" strike="noStrike">
              <a:latin typeface="Arial"/>
            </a:endParaRPr>
          </a:p>
          <a:p>
            <a:pPr>
              <a:lnSpc>
                <a:spcPct val="100000"/>
              </a:lnSpc>
            </a:pPr>
            <a:endParaRPr b="0" lang="en-IE" sz="1800" spc="-1" strike="noStrike">
              <a:latin typeface="Arial"/>
            </a:endParaRPr>
          </a:p>
          <a:p>
            <a:pPr>
              <a:lnSpc>
                <a:spcPct val="100000"/>
              </a:lnSpc>
            </a:pPr>
            <a:r>
              <a:rPr b="1" lang="it-IT" sz="2200" spc="-1" strike="noStrike">
                <a:solidFill>
                  <a:srgbClr val="ffffff"/>
                </a:solidFill>
                <a:latin typeface="Arial"/>
                <a:ea typeface="DejaVu Sans"/>
              </a:rPr>
              <a:t>Direct Runge-Kutta Discretization Achieves Acceleration</a:t>
            </a:r>
            <a:endParaRPr b="0" lang="en-IE" sz="2200" spc="-1" strike="noStrike">
              <a:latin typeface="Arial"/>
            </a:endParaRPr>
          </a:p>
          <a:p>
            <a:pPr>
              <a:lnSpc>
                <a:spcPct val="100000"/>
              </a:lnSpc>
            </a:pPr>
            <a:r>
              <a:rPr b="0" lang="it-IT" sz="1800" spc="-1" strike="noStrike">
                <a:solidFill>
                  <a:srgbClr val="ffffff"/>
                </a:solidFill>
                <a:latin typeface="Arial"/>
                <a:ea typeface="DejaVu Sans"/>
              </a:rPr>
              <a:t>Jingzhao Zhang, Aryan Mokhtari, Suvrit Sra, Ali Jadbabaie</a:t>
            </a:r>
            <a:endParaRPr b="0" lang="en-IE" sz="1800" spc="-1" strike="noStrike">
              <a:latin typeface="Arial"/>
            </a:endParaRPr>
          </a:p>
          <a:p>
            <a:pPr>
              <a:lnSpc>
                <a:spcPct val="100000"/>
              </a:lnSpc>
            </a:pPr>
            <a:r>
              <a:rPr b="0" lang="it-IT" sz="1800" spc="-1" strike="noStrike" u="sng">
                <a:solidFill>
                  <a:srgbClr val="c573d2"/>
                </a:solidFill>
                <a:uFillTx/>
                <a:latin typeface="Arial"/>
                <a:ea typeface="DejaVu Sans"/>
                <a:hlinkClick r:id="rId2"/>
              </a:rPr>
              <a:t>https://arxiv.org/abs/1805.00521</a:t>
            </a:r>
            <a:endParaRPr b="0" lang="en-IE" sz="1800" spc="-1" strike="noStrike">
              <a:latin typeface="Arial"/>
            </a:endParaRPr>
          </a:p>
          <a:p>
            <a:pPr>
              <a:lnSpc>
                <a:spcPct val="100000"/>
              </a:lnSpc>
            </a:pPr>
            <a:endParaRPr b="0" lang="en-IE" sz="1800" spc="-1" strike="noStrike">
              <a:latin typeface="Arial"/>
            </a:endParaRPr>
          </a:p>
          <a:p>
            <a:pPr>
              <a:lnSpc>
                <a:spcPct val="100000"/>
              </a:lnSpc>
            </a:pPr>
            <a:r>
              <a:rPr b="1" lang="it-IT" sz="2200" spc="-1" strike="noStrike">
                <a:solidFill>
                  <a:srgbClr val="ffffff"/>
                </a:solidFill>
                <a:latin typeface="Arial"/>
                <a:ea typeface="DejaVu Sans"/>
              </a:rPr>
              <a:t>Project repository</a:t>
            </a:r>
            <a:endParaRPr b="0" lang="en-IE" sz="2200" spc="-1" strike="noStrike">
              <a:latin typeface="Arial"/>
            </a:endParaRPr>
          </a:p>
          <a:p>
            <a:pPr>
              <a:lnSpc>
                <a:spcPct val="100000"/>
              </a:lnSpc>
            </a:pPr>
            <a:r>
              <a:rPr b="0" lang="it-IT" sz="1800" spc="-1" strike="noStrike" u="sng">
                <a:solidFill>
                  <a:srgbClr val="c573d2"/>
                </a:solidFill>
                <a:uFillTx/>
                <a:latin typeface="Arial"/>
                <a:ea typeface="DejaVu Sans"/>
              </a:rPr>
              <a:t>https://github.com/SimonePip/FDS/tree/main/Final_project</a:t>
            </a:r>
            <a:endParaRPr b="0" lang="en-IE" sz="1800" spc="-1" strike="noStrike">
              <a:latin typeface="Arial"/>
            </a:endParaRPr>
          </a:p>
          <a:p>
            <a:pPr>
              <a:lnSpc>
                <a:spcPct val="100000"/>
              </a:lnSpc>
            </a:pPr>
            <a:endParaRPr b="0" lang="en-IE" sz="1800" spc="-1" strike="noStrike">
              <a:latin typeface="Arial"/>
            </a:endParaRPr>
          </a:p>
          <a:p>
            <a:pPr>
              <a:lnSpc>
                <a:spcPct val="100000"/>
              </a:lnSpc>
            </a:pPr>
            <a:endParaRPr b="0" lang="en-IE"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Celestial</Template>
  <TotalTime>24</TotalTime>
  <Application>LibreOffice/7.1.7.2$Linux_X86_64 LibreOffice_project/10$Build-2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2021-12-15T13:58:54Z</dcterms:created>
  <dc:creator/>
  <dc:description/>
  <dc:language>it-IT</dc:language>
  <cp:lastModifiedBy/>
  <dcterms:modified xsi:type="dcterms:W3CDTF">2021-12-16T14:45:29Z</dcterms:modified>
  <cp:revision>26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Notes">
    <vt:i4>1</vt:i4>
  </property>
  <property fmtid="{D5CDD505-2E9C-101B-9397-08002B2CF9AE}" pid="6" name="PresentationFormat">
    <vt:lpwstr>Widescreen</vt:lpwstr>
  </property>
  <property fmtid="{D5CDD505-2E9C-101B-9397-08002B2CF9AE}" pid="7" name="ScaleCrop">
    <vt:bool>0</vt:bool>
  </property>
  <property fmtid="{D5CDD505-2E9C-101B-9397-08002B2CF9AE}" pid="8" name="ShareDoc">
    <vt:bool>0</vt:bool>
  </property>
  <property fmtid="{D5CDD505-2E9C-101B-9397-08002B2CF9AE}" pid="9" name="Slides">
    <vt:i4>6</vt:i4>
  </property>
</Properties>
</file>